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9" r:id="rId4"/>
    <p:sldId id="262" r:id="rId5"/>
    <p:sldId id="260" r:id="rId6"/>
    <p:sldId id="258" r:id="rId7"/>
    <p:sldId id="261" r:id="rId8"/>
    <p:sldId id="263" r:id="rId9"/>
    <p:sldId id="264" r:id="rId10"/>
    <p:sldId id="265" r:id="rId11"/>
    <p:sldId id="267" r:id="rId12"/>
    <p:sldId id="268" r:id="rId13"/>
    <p:sldId id="269" r:id="rId14"/>
    <p:sldId id="270" r:id="rId15"/>
    <p:sldId id="271" r:id="rId16"/>
    <p:sldId id="272" r:id="rId17"/>
    <p:sldId id="273" r:id="rId18"/>
    <p:sldId id="27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9" d="100"/>
          <a:sy n="59" d="100"/>
        </p:scale>
        <p:origin x="-19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358975-E02C-BC4C-817A-B4094AD42CE3}" type="datetimeFigureOut">
              <a:rPr lang="en-US" smtClean="0"/>
              <a:t>17-10-23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E4A87D-6391-384E-B98A-0A1FA560743F}" type="slidenum">
              <a:rPr lang="en-US" smtClean="0"/>
              <a:t>‹#›</a:t>
            </a:fld>
            <a:endParaRPr lang="en-US"/>
          </a:p>
        </p:txBody>
      </p:sp>
    </p:spTree>
    <p:extLst>
      <p:ext uri="{BB962C8B-B14F-4D97-AF65-F5344CB8AC3E}">
        <p14:creationId xmlns:p14="http://schemas.microsoft.com/office/powerpoint/2010/main" val="27768697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https://</a:t>
            </a:r>
            <a:r>
              <a:rPr lang="en-US" dirty="0" err="1" smtClean="0"/>
              <a:t>www.enotes.com</a:t>
            </a:r>
            <a:r>
              <a:rPr lang="en-US" dirty="0" smtClean="0"/>
              <a:t>/homework-help/what-refraction-525646</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1</a:t>
            </a:fld>
            <a:endParaRPr lang="en-US"/>
          </a:p>
        </p:txBody>
      </p:sp>
    </p:spTree>
    <p:extLst>
      <p:ext uri="{BB962C8B-B14F-4D97-AF65-F5344CB8AC3E}">
        <p14:creationId xmlns:p14="http://schemas.microsoft.com/office/powerpoint/2010/main" val="35990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https://</a:t>
            </a:r>
            <a:r>
              <a:rPr lang="en-US" dirty="0" err="1" smtClean="0"/>
              <a:t>www.pinterest.ca</a:t>
            </a:r>
            <a:r>
              <a:rPr lang="en-US" dirty="0" smtClean="0"/>
              <a:t>/pin/538039486704219054/</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14</a:t>
            </a:fld>
            <a:endParaRPr lang="en-US"/>
          </a:p>
        </p:txBody>
      </p:sp>
    </p:spTree>
    <p:extLst>
      <p:ext uri="{BB962C8B-B14F-4D97-AF65-F5344CB8AC3E}">
        <p14:creationId xmlns:p14="http://schemas.microsoft.com/office/powerpoint/2010/main" val="2686892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https://</a:t>
            </a:r>
            <a:r>
              <a:rPr lang="en-US" dirty="0" err="1" smtClean="0"/>
              <a:t>www.helloclass.com</a:t>
            </a:r>
            <a:r>
              <a:rPr lang="en-US" dirty="0" smtClean="0"/>
              <a:t>/blog/dispersion-of-light/</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15</a:t>
            </a:fld>
            <a:endParaRPr lang="en-US"/>
          </a:p>
        </p:txBody>
      </p:sp>
    </p:spTree>
    <p:extLst>
      <p:ext uri="{BB962C8B-B14F-4D97-AF65-F5344CB8AC3E}">
        <p14:creationId xmlns:p14="http://schemas.microsoft.com/office/powerpoint/2010/main" val="4265728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https://</a:t>
            </a:r>
            <a:r>
              <a:rPr lang="en-US" dirty="0" err="1" smtClean="0"/>
              <a:t>agilescientific.com</a:t>
            </a:r>
            <a:r>
              <a:rPr lang="en-US" dirty="0" smtClean="0"/>
              <a:t>/blog/2011/3/31/great-geophysicists-3.html</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16</a:t>
            </a:fld>
            <a:endParaRPr lang="en-US"/>
          </a:p>
        </p:txBody>
      </p:sp>
    </p:spTree>
    <p:extLst>
      <p:ext uri="{BB962C8B-B14F-4D97-AF65-F5344CB8AC3E}">
        <p14:creationId xmlns:p14="http://schemas.microsoft.com/office/powerpoint/2010/main" val="1380408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https://</a:t>
            </a:r>
            <a:r>
              <a:rPr lang="en-US" dirty="0" err="1" smtClean="0"/>
              <a:t>www.math.ubc.ca</a:t>
            </a:r>
            <a:r>
              <a:rPr lang="en-US" dirty="0" smtClean="0"/>
              <a:t>/~</a:t>
            </a:r>
            <a:r>
              <a:rPr lang="en-US" dirty="0" err="1" smtClean="0"/>
              <a:t>cass</a:t>
            </a:r>
            <a:r>
              <a:rPr lang="en-US" dirty="0" smtClean="0"/>
              <a:t>/courses/m309-01a/</a:t>
            </a:r>
            <a:r>
              <a:rPr lang="en-US" dirty="0" err="1" smtClean="0"/>
              <a:t>chu</a:t>
            </a:r>
            <a:r>
              <a:rPr lang="en-US" dirty="0" smtClean="0"/>
              <a:t>/Fundamentals/</a:t>
            </a:r>
            <a:r>
              <a:rPr lang="en-US" dirty="0" err="1" smtClean="0"/>
              <a:t>snell.htm</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17</a:t>
            </a:fld>
            <a:endParaRPr lang="en-US"/>
          </a:p>
        </p:txBody>
      </p:sp>
    </p:spTree>
    <p:extLst>
      <p:ext uri="{BB962C8B-B14F-4D97-AF65-F5344CB8AC3E}">
        <p14:creationId xmlns:p14="http://schemas.microsoft.com/office/powerpoint/2010/main" val="3486303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Images</a:t>
            </a:r>
            <a:r>
              <a:rPr lang="en-US" baseline="0" dirty="0" smtClean="0"/>
              <a:t> from: http://</a:t>
            </a:r>
            <a:r>
              <a:rPr lang="en-US" baseline="0" dirty="0" err="1" smtClean="0"/>
              <a:t>faraday.physics.uiowa.edu</a:t>
            </a:r>
            <a:r>
              <a:rPr lang="en-US" baseline="0" dirty="0" smtClean="0"/>
              <a:t>/optics/6A42.40.htm</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2</a:t>
            </a:fld>
            <a:endParaRPr lang="en-US"/>
          </a:p>
        </p:txBody>
      </p:sp>
    </p:spTree>
    <p:extLst>
      <p:ext uri="{BB962C8B-B14F-4D97-AF65-F5344CB8AC3E}">
        <p14:creationId xmlns:p14="http://schemas.microsoft.com/office/powerpoint/2010/main" val="3006162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a:t>
            </a:r>
            <a:r>
              <a:rPr lang="en-US" baseline="0" dirty="0" smtClean="0"/>
              <a:t> from: https://</a:t>
            </a:r>
            <a:r>
              <a:rPr lang="en-US" baseline="0" dirty="0" err="1" smtClean="0"/>
              <a:t>www.mathsisfun.com</a:t>
            </a:r>
            <a:r>
              <a:rPr lang="en-US" baseline="0" dirty="0" smtClean="0"/>
              <a:t>/physics/</a:t>
            </a:r>
            <a:r>
              <a:rPr lang="en-US" baseline="0" dirty="0" err="1" smtClean="0"/>
              <a:t>refraction.html</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5</a:t>
            </a:fld>
            <a:endParaRPr lang="en-US"/>
          </a:p>
        </p:txBody>
      </p:sp>
    </p:spTree>
    <p:extLst>
      <p:ext uri="{BB962C8B-B14F-4D97-AF65-F5344CB8AC3E}">
        <p14:creationId xmlns:p14="http://schemas.microsoft.com/office/powerpoint/2010/main" val="2384865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https://</a:t>
            </a:r>
            <a:r>
              <a:rPr lang="en-US" dirty="0" err="1" smtClean="0"/>
              <a:t>www.sciencelearn.org.nz</a:t>
            </a:r>
            <a:r>
              <a:rPr lang="en-US" dirty="0" smtClean="0"/>
              <a:t>/images/49-refraction-of-light-in-water</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7</a:t>
            </a:fld>
            <a:endParaRPr lang="en-US"/>
          </a:p>
        </p:txBody>
      </p:sp>
    </p:spTree>
    <p:extLst>
      <p:ext uri="{BB962C8B-B14F-4D97-AF65-F5344CB8AC3E}">
        <p14:creationId xmlns:p14="http://schemas.microsoft.com/office/powerpoint/2010/main" val="3131501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https://www4.uwsp.edu/</a:t>
            </a:r>
            <a:r>
              <a:rPr lang="en-US" dirty="0" err="1" smtClean="0"/>
              <a:t>physastr</a:t>
            </a:r>
            <a:r>
              <a:rPr lang="en-US" dirty="0" smtClean="0"/>
              <a:t>/</a:t>
            </a:r>
            <a:r>
              <a:rPr lang="en-US" dirty="0" err="1" smtClean="0"/>
              <a:t>kmenning</a:t>
            </a:r>
            <a:r>
              <a:rPr lang="en-US" dirty="0" smtClean="0"/>
              <a:t>/Phys250/Lect32.html</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8</a:t>
            </a:fld>
            <a:endParaRPr lang="en-US"/>
          </a:p>
        </p:txBody>
      </p:sp>
    </p:spTree>
    <p:extLst>
      <p:ext uri="{BB962C8B-B14F-4D97-AF65-F5344CB8AC3E}">
        <p14:creationId xmlns:p14="http://schemas.microsoft.com/office/powerpoint/2010/main" val="2264252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from: http://</a:t>
            </a:r>
            <a:r>
              <a:rPr lang="en-US" dirty="0" err="1" smtClean="0"/>
              <a:t>www.edu.pe.ca</a:t>
            </a:r>
            <a:r>
              <a:rPr lang="en-US" dirty="0" smtClean="0"/>
              <a:t>/gray/</a:t>
            </a:r>
            <a:r>
              <a:rPr lang="en-US" dirty="0" err="1" smtClean="0"/>
              <a:t>class_pages</a:t>
            </a:r>
            <a:r>
              <a:rPr lang="en-US" dirty="0" smtClean="0"/>
              <a:t>/</a:t>
            </a:r>
            <a:r>
              <a:rPr lang="en-US" dirty="0" err="1" smtClean="0"/>
              <a:t>krcutcliffe</a:t>
            </a:r>
            <a:r>
              <a:rPr lang="en-US" dirty="0" smtClean="0"/>
              <a:t>/physics521/18refraction/definitions/18definitions%20toward%20and%20away%20from%20normal.htm</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9</a:t>
            </a:fld>
            <a:endParaRPr lang="en-US"/>
          </a:p>
        </p:txBody>
      </p:sp>
    </p:spTree>
    <p:extLst>
      <p:ext uri="{BB962C8B-B14F-4D97-AF65-F5344CB8AC3E}">
        <p14:creationId xmlns:p14="http://schemas.microsoft.com/office/powerpoint/2010/main" val="3702432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of formula</a:t>
            </a:r>
            <a:r>
              <a:rPr lang="en-US" baseline="0" dirty="0" smtClean="0"/>
              <a:t> from: http://</a:t>
            </a:r>
            <a:r>
              <a:rPr lang="en-US" baseline="0" dirty="0" err="1" smtClean="0"/>
              <a:t>hyperphysics.phy-astr.gsu.edu</a:t>
            </a:r>
            <a:r>
              <a:rPr lang="en-US" baseline="0" dirty="0" smtClean="0"/>
              <a:t>/</a:t>
            </a:r>
            <a:r>
              <a:rPr lang="en-US" baseline="0" dirty="0" err="1" smtClean="0"/>
              <a:t>hbase</a:t>
            </a:r>
            <a:r>
              <a:rPr lang="en-US" baseline="0" dirty="0" smtClean="0"/>
              <a:t>/</a:t>
            </a:r>
            <a:r>
              <a:rPr lang="en-US" baseline="0" dirty="0" err="1" smtClean="0"/>
              <a:t>geoopt</a:t>
            </a:r>
            <a:r>
              <a:rPr lang="en-US" baseline="0" dirty="0" smtClean="0"/>
              <a:t>/</a:t>
            </a:r>
            <a:r>
              <a:rPr lang="en-US" baseline="0" dirty="0" err="1" smtClean="0"/>
              <a:t>refr.html</a:t>
            </a:r>
            <a:endParaRPr lang="en-US" dirty="0"/>
          </a:p>
        </p:txBody>
      </p:sp>
      <p:sp>
        <p:nvSpPr>
          <p:cNvPr id="4" name="Slide Number Placeholder 3"/>
          <p:cNvSpPr>
            <a:spLocks noGrp="1"/>
          </p:cNvSpPr>
          <p:nvPr>
            <p:ph type="sldNum" sz="quarter" idx="10"/>
          </p:nvPr>
        </p:nvSpPr>
        <p:spPr/>
        <p:txBody>
          <a:bodyPr/>
          <a:lstStyle/>
          <a:p>
            <a:fld id="{17E4A87D-6391-384E-B98A-0A1FA560743F}" type="slidenum">
              <a:rPr lang="en-US" smtClean="0"/>
              <a:t>10</a:t>
            </a:fld>
            <a:endParaRPr lang="en-US"/>
          </a:p>
        </p:txBody>
      </p:sp>
    </p:spTree>
    <p:extLst>
      <p:ext uri="{BB962C8B-B14F-4D97-AF65-F5344CB8AC3E}">
        <p14:creationId xmlns:p14="http://schemas.microsoft.com/office/powerpoint/2010/main" val="3811638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22FE714-8491-4AE5-B44F-0635ECE3F5A8}" type="slidenum">
              <a:rPr lang="en-US">
                <a:solidFill>
                  <a:prstClr val="black"/>
                </a:solidFill>
              </a:rPr>
              <a:pPr/>
              <a:t>12</a:t>
            </a:fld>
            <a:endParaRPr lang="en-US">
              <a:solidFill>
                <a:prstClr val="black"/>
              </a:solidFill>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AD6E6C1-BB5F-42CB-AD65-CF24EBC78EA5}" type="slidenum">
              <a:rPr lang="en-US">
                <a:solidFill>
                  <a:prstClr val="black"/>
                </a:solidFill>
              </a:rPr>
              <a:pPr/>
              <a:t>13</a:t>
            </a:fld>
            <a:endParaRPr lang="en-US">
              <a:solidFill>
                <a:prstClr val="black"/>
              </a:solidFill>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6E0F6FDA-87BD-2D4E-95C4-F2BE12E9DADA}" type="datetimeFigureOut">
              <a:rPr lang="en-US" smtClean="0"/>
              <a:t>17-10-23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1887018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E0F6FDA-87BD-2D4E-95C4-F2BE12E9DADA}" type="datetimeFigureOut">
              <a:rPr lang="en-US" smtClean="0"/>
              <a:t>17-10-23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12784834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E0F6FDA-87BD-2D4E-95C4-F2BE12E9DADA}" type="datetimeFigureOut">
              <a:rPr lang="en-US" smtClean="0"/>
              <a:t>17-10-23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103800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E0F6FDA-87BD-2D4E-95C4-F2BE12E9DADA}" type="datetimeFigureOut">
              <a:rPr lang="en-US" smtClean="0"/>
              <a:t>17-10-23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3820324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6E0F6FDA-87BD-2D4E-95C4-F2BE12E9DADA}" type="datetimeFigureOut">
              <a:rPr lang="en-US" smtClean="0"/>
              <a:t>17-10-23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3821408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6E0F6FDA-87BD-2D4E-95C4-F2BE12E9DADA}" type="datetimeFigureOut">
              <a:rPr lang="en-US" smtClean="0"/>
              <a:t>17-10-23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2017795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6E0F6FDA-87BD-2D4E-95C4-F2BE12E9DADA}" type="datetimeFigureOut">
              <a:rPr lang="en-US" smtClean="0"/>
              <a:t>17-10-23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1969513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6E0F6FDA-87BD-2D4E-95C4-F2BE12E9DADA}" type="datetimeFigureOut">
              <a:rPr lang="en-US" smtClean="0"/>
              <a:t>17-10-23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1172876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0F6FDA-87BD-2D4E-95C4-F2BE12E9DADA}" type="datetimeFigureOut">
              <a:rPr lang="en-US" smtClean="0"/>
              <a:t>17-10-23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3432822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6E0F6FDA-87BD-2D4E-95C4-F2BE12E9DADA}" type="datetimeFigureOut">
              <a:rPr lang="en-US" smtClean="0"/>
              <a:t>17-10-23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1099729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6E0F6FDA-87BD-2D4E-95C4-F2BE12E9DADA}" type="datetimeFigureOut">
              <a:rPr lang="en-US" smtClean="0"/>
              <a:t>17-10-23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8AADE2-677F-7F40-A2C4-785E3EE74EC9}" type="slidenum">
              <a:rPr lang="en-US" smtClean="0"/>
              <a:t>‹#›</a:t>
            </a:fld>
            <a:endParaRPr lang="en-US"/>
          </a:p>
        </p:txBody>
      </p:sp>
    </p:spTree>
    <p:extLst>
      <p:ext uri="{BB962C8B-B14F-4D97-AF65-F5344CB8AC3E}">
        <p14:creationId xmlns:p14="http://schemas.microsoft.com/office/powerpoint/2010/main" val="351276435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0F6FDA-87BD-2D4E-95C4-F2BE12E9DADA}" type="datetimeFigureOut">
              <a:rPr lang="en-US" smtClean="0"/>
              <a:t>17-10-23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AADE2-677F-7F40-A2C4-785E3EE74EC9}" type="slidenum">
              <a:rPr lang="en-US" smtClean="0"/>
              <a:t>‹#›</a:t>
            </a:fld>
            <a:endParaRPr lang="en-US"/>
          </a:p>
        </p:txBody>
      </p:sp>
    </p:spTree>
    <p:extLst>
      <p:ext uri="{BB962C8B-B14F-4D97-AF65-F5344CB8AC3E}">
        <p14:creationId xmlns:p14="http://schemas.microsoft.com/office/powerpoint/2010/main" val="3956647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2.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0.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gif"/><Relationship Id="rId3" Type="http://schemas.openxmlformats.org/officeDocument/2006/relationships/image" Target="../media/image7.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Refraction of Light</a:t>
            </a:r>
            <a:endParaRPr lang="en-US" dirty="0"/>
          </a:p>
        </p:txBody>
      </p:sp>
      <p:sp>
        <p:nvSpPr>
          <p:cNvPr id="3" name="Subtitle 2"/>
          <p:cNvSpPr>
            <a:spLocks noGrp="1"/>
          </p:cNvSpPr>
          <p:nvPr>
            <p:ph type="subTitle" idx="1"/>
          </p:nvPr>
        </p:nvSpPr>
        <p:spPr/>
        <p:txBody>
          <a:bodyPr/>
          <a:lstStyle/>
          <a:p>
            <a:r>
              <a:rPr lang="en-US" dirty="0" smtClean="0"/>
              <a:t>11.1</a:t>
            </a:r>
            <a:endParaRPr lang="en-US" dirty="0"/>
          </a:p>
        </p:txBody>
      </p:sp>
    </p:spTree>
    <p:extLst>
      <p:ext uri="{BB962C8B-B14F-4D97-AF65-F5344CB8AC3E}">
        <p14:creationId xmlns:p14="http://schemas.microsoft.com/office/powerpoint/2010/main" val="4128408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Index of Refraction</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The speed of light in a vacuum (no matter) is 3.00 x 10</a:t>
            </a:r>
            <a:r>
              <a:rPr lang="en-US" baseline="30000" dirty="0" smtClean="0"/>
              <a:t>8</a:t>
            </a:r>
            <a:r>
              <a:rPr lang="en-US" dirty="0" smtClean="0"/>
              <a:t> m/s.</a:t>
            </a:r>
          </a:p>
          <a:p>
            <a:r>
              <a:rPr lang="en-US" dirty="0" smtClean="0"/>
              <a:t>The speed of light in any other medium is slower.</a:t>
            </a:r>
          </a:p>
          <a:p>
            <a:r>
              <a:rPr lang="en-US" dirty="0" smtClean="0"/>
              <a:t>The larger the index of refraction, the slower the speed of light in the substance.</a:t>
            </a:r>
            <a:endParaRPr lang="en-US" dirty="0"/>
          </a:p>
        </p:txBody>
      </p:sp>
      <p:pic>
        <p:nvPicPr>
          <p:cNvPr id="5" name="Content Placeholder 4" descr="indref.gif"/>
          <p:cNvPicPr>
            <a:picLocks noGrp="1" noChangeAspect="1"/>
          </p:cNvPicPr>
          <p:nvPr>
            <p:ph sz="half" idx="2"/>
          </p:nvPr>
        </p:nvPicPr>
        <p:blipFill>
          <a:blip r:embed="rId3">
            <a:extLst>
              <a:ext uri="{28A0092B-C50C-407E-A947-70E740481C1C}">
                <a14:useLocalDpi xmlns:a14="http://schemas.microsoft.com/office/drawing/2010/main" val="0"/>
              </a:ext>
            </a:extLst>
          </a:blip>
          <a:srcRect t="-31704" b="-31704"/>
          <a:stretch>
            <a:fillRect/>
          </a:stretch>
        </p:blipFill>
        <p:spPr/>
      </p:pic>
    </p:spTree>
    <p:extLst>
      <p:ext uri="{BB962C8B-B14F-4D97-AF65-F5344CB8AC3E}">
        <p14:creationId xmlns:p14="http://schemas.microsoft.com/office/powerpoint/2010/main" val="16736607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28600"/>
            <a:ext cx="4294188" cy="6394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796872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descr="problem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04800"/>
            <a:ext cx="8523288" cy="1295400"/>
          </a:xfrm>
          <a:prstGeom prst="rect">
            <a:avLst/>
          </a:prstGeom>
          <a:noFill/>
          <a:extLst>
            <a:ext uri="{909E8E84-426E-40dd-AFC4-6F175D3DCCD1}">
              <a14:hiddenFill xmlns:a14="http://schemas.microsoft.com/office/drawing/2010/main">
                <a:solidFill>
                  <a:srgbClr val="FFFFFF"/>
                </a:solidFill>
              </a14:hiddenFill>
            </a:ext>
          </a:extLst>
        </p:spPr>
      </p:pic>
      <p:sp>
        <p:nvSpPr>
          <p:cNvPr id="13316" name="Text Box 4"/>
          <p:cNvSpPr txBox="1">
            <a:spLocks noChangeArrowheads="1"/>
          </p:cNvSpPr>
          <p:nvPr/>
        </p:nvSpPr>
        <p:spPr bwMode="auto">
          <a:xfrm>
            <a:off x="685800" y="2133600"/>
            <a:ext cx="6629400" cy="1187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50000"/>
              </a:spcBef>
              <a:spcAft>
                <a:spcPct val="0"/>
              </a:spcAft>
            </a:pPr>
            <a:r>
              <a:rPr lang="en-US" sz="2400" b="1">
                <a:solidFill>
                  <a:srgbClr val="08101A"/>
                </a:solidFill>
                <a:latin typeface="Arial" charset="0"/>
                <a:ea typeface="ＭＳ Ｐゴシック" pitchFamily="34" charset="-128"/>
              </a:rPr>
              <a:t>Given</a:t>
            </a:r>
            <a:r>
              <a:rPr lang="en-US" sz="2400">
                <a:solidFill>
                  <a:srgbClr val="08101A"/>
                </a:solidFill>
                <a:latin typeface="Arial" charset="0"/>
                <a:ea typeface="ＭＳ Ｐゴシック" pitchFamily="34" charset="-128"/>
              </a:rPr>
              <a:t>:</a:t>
            </a:r>
            <a:br>
              <a:rPr lang="en-US" sz="2400">
                <a:solidFill>
                  <a:srgbClr val="08101A"/>
                </a:solidFill>
                <a:latin typeface="Arial" charset="0"/>
                <a:ea typeface="ＭＳ Ｐゴシック" pitchFamily="34" charset="-128"/>
              </a:rPr>
            </a:br>
            <a:r>
              <a:rPr lang="en-US" sz="2400">
                <a:solidFill>
                  <a:srgbClr val="08101A"/>
                </a:solidFill>
                <a:latin typeface="Arial" charset="0"/>
                <a:ea typeface="ＭＳ Ｐゴシック" pitchFamily="34" charset="-128"/>
              </a:rPr>
              <a:t>Speed of light in glass = 1.91 x 10</a:t>
            </a:r>
            <a:r>
              <a:rPr lang="en-US" sz="2400" baseline="30000">
                <a:solidFill>
                  <a:srgbClr val="08101A"/>
                </a:solidFill>
                <a:latin typeface="Arial" charset="0"/>
                <a:ea typeface="ＭＳ Ｐゴシック" pitchFamily="34" charset="-128"/>
              </a:rPr>
              <a:t>8</a:t>
            </a:r>
            <a:r>
              <a:rPr lang="en-US" sz="2400">
                <a:solidFill>
                  <a:srgbClr val="08101A"/>
                </a:solidFill>
                <a:latin typeface="Arial" charset="0"/>
                <a:ea typeface="ＭＳ Ｐゴシック" pitchFamily="34" charset="-128"/>
              </a:rPr>
              <a:t> m/s</a:t>
            </a:r>
            <a:br>
              <a:rPr lang="en-US" sz="2400">
                <a:solidFill>
                  <a:srgbClr val="08101A"/>
                </a:solidFill>
                <a:latin typeface="Arial" charset="0"/>
                <a:ea typeface="ＭＳ Ｐゴシック" pitchFamily="34" charset="-128"/>
              </a:rPr>
            </a:br>
            <a:r>
              <a:rPr lang="en-US" sz="2400">
                <a:solidFill>
                  <a:srgbClr val="08101A"/>
                </a:solidFill>
                <a:latin typeface="Arial" charset="0"/>
                <a:ea typeface="ＭＳ Ｐゴシック" pitchFamily="34" charset="-128"/>
              </a:rPr>
              <a:t>Speed of light in vacuum = 3.00 x 10</a:t>
            </a:r>
            <a:r>
              <a:rPr lang="en-US" sz="2400" baseline="30000">
                <a:solidFill>
                  <a:srgbClr val="08101A"/>
                </a:solidFill>
                <a:latin typeface="Arial" charset="0"/>
                <a:ea typeface="ＭＳ Ｐゴシック" pitchFamily="34" charset="-128"/>
              </a:rPr>
              <a:t>8</a:t>
            </a:r>
            <a:r>
              <a:rPr lang="en-US" sz="2400">
                <a:solidFill>
                  <a:srgbClr val="08101A"/>
                </a:solidFill>
                <a:latin typeface="Arial" charset="0"/>
                <a:ea typeface="ＭＳ Ｐゴシック" pitchFamily="34" charset="-128"/>
              </a:rPr>
              <a:t> m/s</a:t>
            </a:r>
          </a:p>
        </p:txBody>
      </p:sp>
      <p:pic>
        <p:nvPicPr>
          <p:cNvPr id="13319" name="Picture 7" descr="index of refraction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581400"/>
            <a:ext cx="1365250" cy="1220788"/>
          </a:xfrm>
          <a:prstGeom prst="rect">
            <a:avLst/>
          </a:prstGeom>
          <a:noFill/>
          <a:extLst>
            <a:ext uri="{909E8E84-426E-40dd-AFC4-6F175D3DCCD1}">
              <a14:hiddenFill xmlns:a14="http://schemas.microsoft.com/office/drawing/2010/main">
                <a:solidFill>
                  <a:srgbClr val="FFFFFF"/>
                </a:solidFill>
              </a14:hiddenFill>
            </a:ext>
          </a:extLst>
        </p:spPr>
      </p:pic>
      <p:sp>
        <p:nvSpPr>
          <p:cNvPr id="13320" name="Rectangle 8"/>
          <p:cNvSpPr>
            <a:spLocks noChangeArrowheads="1"/>
          </p:cNvSpPr>
          <p:nvPr/>
        </p:nvSpPr>
        <p:spPr bwMode="auto">
          <a:xfrm>
            <a:off x="5370513" y="3810000"/>
            <a:ext cx="1281112"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fontAlgn="base" hangingPunct="0">
              <a:spcBef>
                <a:spcPct val="0"/>
              </a:spcBef>
              <a:spcAft>
                <a:spcPct val="0"/>
              </a:spcAft>
            </a:pPr>
            <a:r>
              <a:rPr lang="en-US" sz="2800">
                <a:solidFill>
                  <a:srgbClr val="08101A"/>
                </a:solidFill>
                <a:latin typeface="Arial" charset="0"/>
                <a:ea typeface="ＭＳ Ｐゴシック" pitchFamily="34" charset="-128"/>
              </a:rPr>
              <a:t>=  1.57</a:t>
            </a:r>
          </a:p>
        </p:txBody>
      </p:sp>
      <p:grpSp>
        <p:nvGrpSpPr>
          <p:cNvPr id="13322" name="Group 10"/>
          <p:cNvGrpSpPr>
            <a:grpSpLocks/>
          </p:cNvGrpSpPr>
          <p:nvPr/>
        </p:nvGrpSpPr>
        <p:grpSpPr bwMode="auto">
          <a:xfrm>
            <a:off x="2438400" y="3854450"/>
            <a:ext cx="2819400" cy="946150"/>
            <a:chOff x="1344" y="2140"/>
            <a:chExt cx="1776" cy="596"/>
          </a:xfrm>
        </p:grpSpPr>
        <p:sp>
          <p:nvSpPr>
            <p:cNvPr id="13317" name="Text Box 5"/>
            <p:cNvSpPr txBox="1">
              <a:spLocks noChangeArrowheads="1"/>
            </p:cNvSpPr>
            <p:nvPr/>
          </p:nvSpPr>
          <p:spPr bwMode="auto">
            <a:xfrm>
              <a:off x="1344" y="2140"/>
              <a:ext cx="1776" cy="5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50000"/>
                </a:spcBef>
                <a:spcAft>
                  <a:spcPct val="0"/>
                </a:spcAft>
              </a:pPr>
              <a:r>
                <a:rPr lang="en-US" sz="2800" dirty="0">
                  <a:solidFill>
                    <a:srgbClr val="08101A"/>
                  </a:solidFill>
                  <a:latin typeface="Arial" charset="0"/>
                  <a:ea typeface="ＭＳ Ｐゴシック" pitchFamily="34" charset="-128"/>
                </a:rPr>
                <a:t>= 3.00 x 10</a:t>
              </a:r>
              <a:r>
                <a:rPr lang="en-US" sz="2800" baseline="30000" dirty="0">
                  <a:solidFill>
                    <a:srgbClr val="08101A"/>
                  </a:solidFill>
                  <a:latin typeface="Arial" charset="0"/>
                  <a:ea typeface="ＭＳ Ｐゴシック" pitchFamily="34" charset="-128"/>
                </a:rPr>
                <a:t>8</a:t>
              </a:r>
              <a:r>
                <a:rPr lang="en-US" sz="2800" dirty="0">
                  <a:solidFill>
                    <a:srgbClr val="08101A"/>
                  </a:solidFill>
                  <a:latin typeface="Arial" charset="0"/>
                  <a:ea typeface="ＭＳ Ｐゴシック" pitchFamily="34" charset="-128"/>
                </a:rPr>
                <a:t> m/s</a:t>
              </a:r>
              <a:br>
                <a:rPr lang="en-US" sz="2800" dirty="0">
                  <a:solidFill>
                    <a:srgbClr val="08101A"/>
                  </a:solidFill>
                  <a:latin typeface="Arial" charset="0"/>
                  <a:ea typeface="ＭＳ Ｐゴシック" pitchFamily="34" charset="-128"/>
                </a:rPr>
              </a:br>
              <a:r>
                <a:rPr lang="en-US" sz="2800" dirty="0">
                  <a:solidFill>
                    <a:srgbClr val="08101A"/>
                  </a:solidFill>
                  <a:latin typeface="Arial" charset="0"/>
                  <a:ea typeface="ＭＳ Ｐゴシック" pitchFamily="34" charset="-128"/>
                </a:rPr>
                <a:t>   1.91 x 10</a:t>
              </a:r>
              <a:r>
                <a:rPr lang="en-US" sz="2800" baseline="30000" dirty="0">
                  <a:solidFill>
                    <a:srgbClr val="08101A"/>
                  </a:solidFill>
                  <a:latin typeface="Arial" charset="0"/>
                  <a:ea typeface="ＭＳ Ｐゴシック" pitchFamily="34" charset="-128"/>
                </a:rPr>
                <a:t>8 </a:t>
              </a:r>
              <a:r>
                <a:rPr lang="en-US" sz="2800" dirty="0">
                  <a:solidFill>
                    <a:srgbClr val="08101A"/>
                  </a:solidFill>
                  <a:latin typeface="Arial" charset="0"/>
                  <a:ea typeface="ＭＳ Ｐゴシック" pitchFamily="34" charset="-128"/>
                </a:rPr>
                <a:t>m/s</a:t>
              </a:r>
              <a:endParaRPr lang="en-US" sz="2400" dirty="0">
                <a:solidFill>
                  <a:srgbClr val="08101A"/>
                </a:solidFill>
                <a:latin typeface="Arial" charset="0"/>
                <a:ea typeface="ＭＳ Ｐゴシック" pitchFamily="34" charset="-128"/>
              </a:endParaRPr>
            </a:p>
          </p:txBody>
        </p:sp>
        <p:sp>
          <p:nvSpPr>
            <p:cNvPr id="13321" name="Line 9"/>
            <p:cNvSpPr>
              <a:spLocks noChangeShapeType="1"/>
            </p:cNvSpPr>
            <p:nvPr/>
          </p:nvSpPr>
          <p:spPr bwMode="auto">
            <a:xfrm>
              <a:off x="1536" y="2448"/>
              <a:ext cx="1584" cy="0"/>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CA" sz="2400">
                <a:solidFill>
                  <a:srgbClr val="FFFFFF"/>
                </a:solidFill>
                <a:latin typeface="Arial" charset="0"/>
                <a:ea typeface="ＭＳ Ｐゴシック" pitchFamily="34" charset="-128"/>
              </a:endParaRPr>
            </a:p>
          </p:txBody>
        </p:sp>
      </p:grpSp>
      <p:sp>
        <p:nvSpPr>
          <p:cNvPr id="13323" name="Text Box 11"/>
          <p:cNvSpPr txBox="1">
            <a:spLocks noChangeArrowheads="1"/>
          </p:cNvSpPr>
          <p:nvPr/>
        </p:nvSpPr>
        <p:spPr bwMode="auto">
          <a:xfrm>
            <a:off x="838200" y="5562600"/>
            <a:ext cx="66294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50000"/>
              </a:spcBef>
              <a:spcAft>
                <a:spcPct val="0"/>
              </a:spcAft>
            </a:pPr>
            <a:r>
              <a:rPr lang="en-US" sz="2400">
                <a:solidFill>
                  <a:srgbClr val="08101A"/>
                </a:solidFill>
                <a:latin typeface="Arial" charset="0"/>
                <a:ea typeface="ＭＳ Ｐゴシック" pitchFamily="34" charset="-128"/>
              </a:rPr>
              <a:t>The refractive index is 1.57</a:t>
            </a:r>
          </a:p>
        </p:txBody>
      </p:sp>
    </p:spTree>
    <p:extLst>
      <p:ext uri="{BB962C8B-B14F-4D97-AF65-F5344CB8AC3E}">
        <p14:creationId xmlns:p14="http://schemas.microsoft.com/office/powerpoint/2010/main" val="10009665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13322"/>
                                        </p:tgtEl>
                                        <p:attrNameLst>
                                          <p:attrName>style.visibility</p:attrName>
                                        </p:attrNameLst>
                                      </p:cBhvr>
                                      <p:to>
                                        <p:strVal val="visible"/>
                                      </p:to>
                                    </p:set>
                                    <p:animEffect transition="in" filter="fade">
                                      <p:cBhvr>
                                        <p:cTn id="11" dur="2000"/>
                                        <p:tgtEl>
                                          <p:spTgt spid="1332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3320"/>
                                        </p:tgtEl>
                                        <p:attrNameLst>
                                          <p:attrName>style.visibility</p:attrName>
                                        </p:attrNameLst>
                                      </p:cBhvr>
                                      <p:to>
                                        <p:strVal val="visible"/>
                                      </p:to>
                                    </p:set>
                                    <p:animEffect transition="in" filter="fade">
                                      <p:cBhvr>
                                        <p:cTn id="16" dur="2000"/>
                                        <p:tgtEl>
                                          <p:spTgt spid="1332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323"/>
                                        </p:tgtEl>
                                        <p:attrNameLst>
                                          <p:attrName>style.visibility</p:attrName>
                                        </p:attrNameLst>
                                      </p:cBhvr>
                                      <p:to>
                                        <p:strVal val="visible"/>
                                      </p:to>
                                    </p:set>
                                    <p:animEffect transition="in" filter="fade">
                                      <p:cBhvr>
                                        <p:cTn id="21" dur="2000"/>
                                        <p:tgtEl>
                                          <p:spTgt spid="13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0" grpId="0"/>
      <p:bldP spid="133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457200" y="1524000"/>
            <a:ext cx="6629400" cy="1187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50000"/>
              </a:spcBef>
              <a:spcAft>
                <a:spcPct val="0"/>
              </a:spcAft>
            </a:pPr>
            <a:r>
              <a:rPr lang="en-US" sz="2400" b="1">
                <a:solidFill>
                  <a:srgbClr val="08101A"/>
                </a:solidFill>
                <a:latin typeface="Arial" charset="0"/>
                <a:ea typeface="ＭＳ Ｐゴシック" pitchFamily="34" charset="-128"/>
              </a:rPr>
              <a:t>Given</a:t>
            </a:r>
            <a:r>
              <a:rPr lang="en-US" sz="2400">
                <a:solidFill>
                  <a:srgbClr val="08101A"/>
                </a:solidFill>
                <a:latin typeface="Arial" charset="0"/>
                <a:ea typeface="ＭＳ Ｐゴシック" pitchFamily="34" charset="-128"/>
              </a:rPr>
              <a:t>:</a:t>
            </a:r>
            <a:br>
              <a:rPr lang="en-US" sz="2400">
                <a:solidFill>
                  <a:srgbClr val="08101A"/>
                </a:solidFill>
                <a:latin typeface="Arial" charset="0"/>
                <a:ea typeface="ＭＳ Ｐゴシック" pitchFamily="34" charset="-128"/>
              </a:rPr>
            </a:br>
            <a:r>
              <a:rPr lang="en-US" sz="2400">
                <a:solidFill>
                  <a:srgbClr val="08101A"/>
                </a:solidFill>
                <a:latin typeface="Arial" charset="0"/>
                <a:ea typeface="ＭＳ Ｐゴシック" pitchFamily="34" charset="-128"/>
              </a:rPr>
              <a:t>Refractive index in water = 1.33</a:t>
            </a:r>
            <a:br>
              <a:rPr lang="en-US" sz="2400">
                <a:solidFill>
                  <a:srgbClr val="08101A"/>
                </a:solidFill>
                <a:latin typeface="Arial" charset="0"/>
                <a:ea typeface="ＭＳ Ｐゴシック" pitchFamily="34" charset="-128"/>
              </a:rPr>
            </a:br>
            <a:r>
              <a:rPr lang="en-US" sz="2400">
                <a:solidFill>
                  <a:srgbClr val="08101A"/>
                </a:solidFill>
                <a:latin typeface="Arial" charset="0"/>
                <a:ea typeface="ＭＳ Ｐゴシック" pitchFamily="34" charset="-128"/>
              </a:rPr>
              <a:t>Speed of light in a vacuum = 3.00 x 10</a:t>
            </a:r>
            <a:r>
              <a:rPr lang="en-US" sz="2400" baseline="30000">
                <a:solidFill>
                  <a:srgbClr val="08101A"/>
                </a:solidFill>
                <a:latin typeface="Arial" charset="0"/>
                <a:ea typeface="ＭＳ Ｐゴシック" pitchFamily="34" charset="-128"/>
              </a:rPr>
              <a:t>8</a:t>
            </a:r>
            <a:r>
              <a:rPr lang="en-US" sz="2400">
                <a:solidFill>
                  <a:srgbClr val="08101A"/>
                </a:solidFill>
                <a:latin typeface="Arial" charset="0"/>
                <a:ea typeface="ＭＳ Ｐゴシック" pitchFamily="34" charset="-128"/>
              </a:rPr>
              <a:t> m/s</a:t>
            </a:r>
          </a:p>
        </p:txBody>
      </p:sp>
      <p:pic>
        <p:nvPicPr>
          <p:cNvPr id="14340" name="Picture 4" descr="index of refraction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743200"/>
            <a:ext cx="1365250" cy="1220788"/>
          </a:xfrm>
          <a:prstGeom prst="rect">
            <a:avLst/>
          </a:prstGeom>
          <a:noFill/>
          <a:extLst>
            <a:ext uri="{909E8E84-426E-40dd-AFC4-6F175D3DCCD1}">
              <a14:hiddenFill xmlns:a14="http://schemas.microsoft.com/office/drawing/2010/main">
                <a:solidFill>
                  <a:srgbClr val="FFFFFF"/>
                </a:solidFill>
              </a14:hiddenFill>
            </a:ext>
          </a:extLst>
        </p:spPr>
      </p:pic>
      <p:sp>
        <p:nvSpPr>
          <p:cNvPr id="14341" name="Rectangle 5"/>
          <p:cNvSpPr>
            <a:spLocks noChangeArrowheads="1"/>
          </p:cNvSpPr>
          <p:nvPr/>
        </p:nvSpPr>
        <p:spPr bwMode="auto">
          <a:xfrm>
            <a:off x="609600" y="4876800"/>
            <a:ext cx="3505200" cy="64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0"/>
              </a:spcBef>
              <a:spcAft>
                <a:spcPct val="0"/>
              </a:spcAft>
            </a:pPr>
            <a:r>
              <a:rPr lang="en-US" sz="3600" i="1">
                <a:solidFill>
                  <a:srgbClr val="08101A"/>
                </a:solidFill>
                <a:latin typeface="Times New Roman" pitchFamily="18" charset="0"/>
                <a:ea typeface="ＭＳ Ｐゴシック" pitchFamily="34" charset="-128"/>
              </a:rPr>
              <a:t>v</a:t>
            </a:r>
            <a:r>
              <a:rPr lang="en-US" sz="2800">
                <a:solidFill>
                  <a:srgbClr val="08101A"/>
                </a:solidFill>
                <a:latin typeface="Arial" charset="0"/>
                <a:ea typeface="ＭＳ Ｐゴシック" pitchFamily="34" charset="-128"/>
              </a:rPr>
              <a:t> = 2.26 x 10</a:t>
            </a:r>
            <a:r>
              <a:rPr lang="en-US" sz="2800" baseline="30000">
                <a:solidFill>
                  <a:srgbClr val="08101A"/>
                </a:solidFill>
                <a:latin typeface="Arial" charset="0"/>
                <a:ea typeface="ＭＳ Ｐゴシック" pitchFamily="34" charset="-128"/>
              </a:rPr>
              <a:t>8</a:t>
            </a:r>
            <a:r>
              <a:rPr lang="en-US" sz="2800">
                <a:solidFill>
                  <a:srgbClr val="08101A"/>
                </a:solidFill>
                <a:latin typeface="Arial" charset="0"/>
                <a:ea typeface="ＭＳ Ｐゴシック" pitchFamily="34" charset="-128"/>
              </a:rPr>
              <a:t> m/s</a:t>
            </a:r>
          </a:p>
        </p:txBody>
      </p:sp>
      <p:grpSp>
        <p:nvGrpSpPr>
          <p:cNvPr id="14347" name="Group 11"/>
          <p:cNvGrpSpPr>
            <a:grpSpLocks/>
          </p:cNvGrpSpPr>
          <p:nvPr/>
        </p:nvGrpSpPr>
        <p:grpSpPr bwMode="auto">
          <a:xfrm>
            <a:off x="381000" y="3886200"/>
            <a:ext cx="3886200" cy="1068388"/>
            <a:chOff x="240" y="2448"/>
            <a:chExt cx="2448" cy="673"/>
          </a:xfrm>
        </p:grpSpPr>
        <p:sp>
          <p:nvSpPr>
            <p:cNvPr id="14343" name="Text Box 7"/>
            <p:cNvSpPr txBox="1">
              <a:spLocks noChangeArrowheads="1"/>
            </p:cNvSpPr>
            <p:nvPr/>
          </p:nvSpPr>
          <p:spPr bwMode="auto">
            <a:xfrm>
              <a:off x="240" y="2448"/>
              <a:ext cx="2448" cy="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eaLnBrk="0" fontAlgn="base" hangingPunct="0">
                <a:spcBef>
                  <a:spcPct val="50000"/>
                </a:spcBef>
                <a:spcAft>
                  <a:spcPct val="0"/>
                </a:spcAft>
              </a:pPr>
              <a:r>
                <a:rPr lang="en-US" sz="2800">
                  <a:solidFill>
                    <a:srgbClr val="08101A"/>
                  </a:solidFill>
                  <a:latin typeface="Arial" charset="0"/>
                  <a:ea typeface="ＭＳ Ｐゴシック" pitchFamily="34" charset="-128"/>
                </a:rPr>
                <a:t>1.33 = 3.00 x 10</a:t>
              </a:r>
              <a:r>
                <a:rPr lang="en-US" sz="2800" baseline="30000">
                  <a:solidFill>
                    <a:srgbClr val="08101A"/>
                  </a:solidFill>
                  <a:latin typeface="Arial" charset="0"/>
                  <a:ea typeface="ＭＳ Ｐゴシック" pitchFamily="34" charset="-128"/>
                </a:rPr>
                <a:t>8</a:t>
              </a:r>
              <a:r>
                <a:rPr lang="en-US" sz="2800">
                  <a:solidFill>
                    <a:srgbClr val="08101A"/>
                  </a:solidFill>
                  <a:latin typeface="Arial" charset="0"/>
                  <a:ea typeface="ＭＳ Ｐゴシック" pitchFamily="34" charset="-128"/>
                </a:rPr>
                <a:t> m/s</a:t>
              </a:r>
              <a:br>
                <a:rPr lang="en-US" sz="2800">
                  <a:solidFill>
                    <a:srgbClr val="08101A"/>
                  </a:solidFill>
                  <a:latin typeface="Arial" charset="0"/>
                  <a:ea typeface="ＭＳ Ｐゴシック" pitchFamily="34" charset="-128"/>
                </a:rPr>
              </a:br>
              <a:r>
                <a:rPr lang="en-US" sz="2800">
                  <a:solidFill>
                    <a:srgbClr val="08101A"/>
                  </a:solidFill>
                  <a:latin typeface="Arial" charset="0"/>
                  <a:ea typeface="ＭＳ Ｐゴシック" pitchFamily="34" charset="-128"/>
                </a:rPr>
                <a:t>        </a:t>
              </a:r>
              <a:r>
                <a:rPr lang="en-US" sz="3600" i="1">
                  <a:solidFill>
                    <a:srgbClr val="08101A"/>
                  </a:solidFill>
                  <a:latin typeface="Times New Roman" pitchFamily="18" charset="0"/>
                  <a:ea typeface="ＭＳ Ｐゴシック" pitchFamily="34" charset="-128"/>
                </a:rPr>
                <a:t>v</a:t>
              </a:r>
              <a:endParaRPr lang="en-US" sz="2400">
                <a:solidFill>
                  <a:srgbClr val="08101A"/>
                </a:solidFill>
                <a:latin typeface="Arial" charset="0"/>
                <a:ea typeface="ＭＳ Ｐゴシック" pitchFamily="34" charset="-128"/>
              </a:endParaRPr>
            </a:p>
          </p:txBody>
        </p:sp>
        <p:sp>
          <p:nvSpPr>
            <p:cNvPr id="14344" name="Line 8"/>
            <p:cNvSpPr>
              <a:spLocks noChangeShapeType="1"/>
            </p:cNvSpPr>
            <p:nvPr/>
          </p:nvSpPr>
          <p:spPr bwMode="auto">
            <a:xfrm>
              <a:off x="1056" y="2784"/>
              <a:ext cx="1488" cy="0"/>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CA" sz="2400">
                <a:solidFill>
                  <a:srgbClr val="FFFFFF"/>
                </a:solidFill>
                <a:latin typeface="Arial" charset="0"/>
                <a:ea typeface="ＭＳ Ｐゴシック" pitchFamily="34" charset="-128"/>
              </a:endParaRPr>
            </a:p>
          </p:txBody>
        </p:sp>
      </p:grpSp>
      <p:sp>
        <p:nvSpPr>
          <p:cNvPr id="14345" name="Text Box 9"/>
          <p:cNvSpPr txBox="1">
            <a:spLocks noChangeArrowheads="1"/>
          </p:cNvSpPr>
          <p:nvPr/>
        </p:nvSpPr>
        <p:spPr bwMode="auto">
          <a:xfrm>
            <a:off x="609600" y="5867400"/>
            <a:ext cx="6858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50000"/>
              </a:spcBef>
              <a:spcAft>
                <a:spcPct val="0"/>
              </a:spcAft>
            </a:pPr>
            <a:r>
              <a:rPr lang="en-US" sz="2400">
                <a:solidFill>
                  <a:srgbClr val="08101A"/>
                </a:solidFill>
                <a:latin typeface="Arial" charset="0"/>
                <a:ea typeface="ＭＳ Ｐゴシック" pitchFamily="34" charset="-128"/>
              </a:rPr>
              <a:t>The speed of light in water is 2.26 x 10</a:t>
            </a:r>
            <a:r>
              <a:rPr lang="en-US" sz="2400" baseline="30000">
                <a:solidFill>
                  <a:srgbClr val="08101A"/>
                </a:solidFill>
                <a:latin typeface="Arial" charset="0"/>
                <a:ea typeface="ＭＳ Ｐゴシック" pitchFamily="34" charset="-128"/>
              </a:rPr>
              <a:t>8</a:t>
            </a:r>
            <a:r>
              <a:rPr lang="en-US" sz="2400">
                <a:solidFill>
                  <a:srgbClr val="08101A"/>
                </a:solidFill>
                <a:latin typeface="Arial" charset="0"/>
                <a:ea typeface="ＭＳ Ｐゴシック" pitchFamily="34" charset="-128"/>
              </a:rPr>
              <a:t> m/s</a:t>
            </a:r>
          </a:p>
        </p:txBody>
      </p:sp>
      <p:pic>
        <p:nvPicPr>
          <p:cNvPr id="14346" name="Picture 10" descr="problem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04800"/>
            <a:ext cx="8599488" cy="96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2625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34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14347"/>
                                        </p:tgtEl>
                                        <p:attrNameLst>
                                          <p:attrName>style.visibility</p:attrName>
                                        </p:attrNameLst>
                                      </p:cBhvr>
                                      <p:to>
                                        <p:strVal val="visible"/>
                                      </p:to>
                                    </p:set>
                                    <p:animEffect transition="in" filter="fade">
                                      <p:cBhvr>
                                        <p:cTn id="11" dur="2000"/>
                                        <p:tgtEl>
                                          <p:spTgt spid="1434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341"/>
                                        </p:tgtEl>
                                        <p:attrNameLst>
                                          <p:attrName>style.visibility</p:attrName>
                                        </p:attrNameLst>
                                      </p:cBhvr>
                                      <p:to>
                                        <p:strVal val="visible"/>
                                      </p:to>
                                    </p:set>
                                    <p:animEffect transition="in" filter="fade">
                                      <p:cBhvr>
                                        <p:cTn id="16" dur="2000"/>
                                        <p:tgtEl>
                                          <p:spTgt spid="1434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4345"/>
                                        </p:tgtEl>
                                        <p:attrNameLst>
                                          <p:attrName>style.visibility</p:attrName>
                                        </p:attrNameLst>
                                      </p:cBhvr>
                                      <p:to>
                                        <p:strVal val="visible"/>
                                      </p:to>
                                    </p:set>
                                    <p:animEffect transition="in" filter="fade">
                                      <p:cBhvr>
                                        <p:cTn id="21" dur="2000"/>
                                        <p:tgtEl>
                                          <p:spTgt spid="14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p:bldP spid="143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Dispersion</a:t>
            </a:r>
            <a:endParaRPr lang="en-US" dirty="0"/>
          </a:p>
        </p:txBody>
      </p:sp>
      <p:sp>
        <p:nvSpPr>
          <p:cNvPr id="4" name="Content Placeholder 3"/>
          <p:cNvSpPr>
            <a:spLocks noGrp="1"/>
          </p:cNvSpPr>
          <p:nvPr>
            <p:ph sz="half" idx="1"/>
          </p:nvPr>
        </p:nvSpPr>
        <p:spPr/>
        <p:txBody>
          <a:bodyPr/>
          <a:lstStyle/>
          <a:p>
            <a:r>
              <a:rPr lang="en-US" dirty="0" smtClean="0">
                <a:ln w="10160">
                  <a:solidFill>
                    <a:schemeClr val="accent1"/>
                  </a:solidFill>
                  <a:prstDash val="solid"/>
                </a:ln>
                <a:solidFill>
                  <a:srgbClr val="FFFFFF"/>
                </a:solidFill>
                <a:effectLst>
                  <a:outerShdw blurRad="38100" dist="32000" dir="5400000" algn="tl">
                    <a:srgbClr val="000000">
                      <a:alpha val="30000"/>
                    </a:srgbClr>
                  </a:outerShdw>
                </a:effectLst>
              </a:rPr>
              <a:t>White </a:t>
            </a:r>
            <a:r>
              <a:rPr lang="en-US" dirty="0" smtClean="0"/>
              <a:t>light includes all wavelengths of light. </a:t>
            </a:r>
          </a:p>
          <a:p>
            <a:r>
              <a:rPr lang="en-US" dirty="0" smtClean="0"/>
              <a:t>Each </a:t>
            </a:r>
            <a:r>
              <a:rPr lang="en-US" dirty="0" err="1" smtClean="0"/>
              <a:t>colour</a:t>
            </a:r>
            <a:r>
              <a:rPr lang="en-US" dirty="0" smtClean="0"/>
              <a:t> of light travels at a different speed: </a:t>
            </a:r>
            <a:r>
              <a:rPr lang="en-US" dirty="0" smtClean="0">
                <a:solidFill>
                  <a:srgbClr val="660066"/>
                </a:solidFill>
              </a:rPr>
              <a:t>violet</a:t>
            </a:r>
            <a:r>
              <a:rPr lang="en-US" dirty="0" smtClean="0"/>
              <a:t> is the slowest &amp; </a:t>
            </a:r>
            <a:r>
              <a:rPr lang="en-US" dirty="0" smtClean="0">
                <a:solidFill>
                  <a:srgbClr val="FF0000"/>
                </a:solidFill>
              </a:rPr>
              <a:t>red</a:t>
            </a:r>
            <a:r>
              <a:rPr lang="en-US" dirty="0" smtClean="0"/>
              <a:t> is the fastest.</a:t>
            </a:r>
          </a:p>
          <a:p>
            <a:r>
              <a:rPr lang="en-US" dirty="0" smtClean="0"/>
              <a:t>When white light refracts, it disperses.</a:t>
            </a:r>
            <a:endParaRPr lang="en-US" dirty="0"/>
          </a:p>
        </p:txBody>
      </p:sp>
      <p:pic>
        <p:nvPicPr>
          <p:cNvPr id="6" name="Content Placeholder 5" descr="25b5e7a4e0ad9fc017b9022e6a48b80e--web-style-guide-style-guides.jpg"/>
          <p:cNvPicPr>
            <a:picLocks noGrp="1" noChangeAspect="1"/>
          </p:cNvPicPr>
          <p:nvPr>
            <p:ph sz="half" idx="2"/>
          </p:nvPr>
        </p:nvPicPr>
        <p:blipFill>
          <a:blip r:embed="rId3">
            <a:extLst>
              <a:ext uri="{28A0092B-C50C-407E-A947-70E740481C1C}">
                <a14:useLocalDpi xmlns:a14="http://schemas.microsoft.com/office/drawing/2010/main" val="0"/>
              </a:ext>
            </a:extLst>
          </a:blip>
          <a:srcRect t="-23667" b="-23667"/>
          <a:stretch>
            <a:fillRect/>
          </a:stretch>
        </p:blipFill>
        <p:spPr/>
      </p:pic>
    </p:spTree>
    <p:extLst>
      <p:ext uri="{BB962C8B-B14F-4D97-AF65-F5344CB8AC3E}">
        <p14:creationId xmlns:p14="http://schemas.microsoft.com/office/powerpoint/2010/main" val="35992377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Getty-107758168_bp1kbk-816x544.jpg"/>
          <p:cNvPicPr>
            <a:picLocks noGrp="1" noChangeAspect="1"/>
          </p:cNvPicPr>
          <p:nvPr>
            <p:ph idx="1"/>
          </p:nvPr>
        </p:nvPicPr>
        <p:blipFill>
          <a:blip r:embed="rId3">
            <a:extLst>
              <a:ext uri="{28A0092B-C50C-407E-A947-70E740481C1C}">
                <a14:useLocalDpi xmlns:a14="http://schemas.microsoft.com/office/drawing/2010/main" val="0"/>
              </a:ext>
            </a:extLst>
          </a:blip>
          <a:srcRect l="4800" r="4800"/>
          <a:stretch>
            <a:fillRect/>
          </a:stretch>
        </p:blipFill>
        <p:spPr>
          <a:xfrm>
            <a:off x="457200" y="409575"/>
            <a:ext cx="8229600" cy="6069013"/>
          </a:xfrm>
        </p:spPr>
      </p:pic>
    </p:spTree>
    <p:extLst>
      <p:ext uri="{BB962C8B-B14F-4D97-AF65-F5344CB8AC3E}">
        <p14:creationId xmlns:p14="http://schemas.microsoft.com/office/powerpoint/2010/main" val="381296581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Dispersion in a Prism</a:t>
            </a:r>
            <a:endParaRPr lang="en-US" dirty="0"/>
          </a:p>
        </p:txBody>
      </p:sp>
      <p:sp>
        <p:nvSpPr>
          <p:cNvPr id="5" name="Content Placeholder 4"/>
          <p:cNvSpPr>
            <a:spLocks noGrp="1"/>
          </p:cNvSpPr>
          <p:nvPr>
            <p:ph sz="half" idx="1"/>
          </p:nvPr>
        </p:nvSpPr>
        <p:spPr/>
        <p:txBody>
          <a:bodyPr>
            <a:normAutofit lnSpcReduction="10000"/>
          </a:bodyPr>
          <a:lstStyle/>
          <a:p>
            <a:r>
              <a:rPr lang="en-US" dirty="0" smtClean="0">
                <a:solidFill>
                  <a:srgbClr val="0000FF"/>
                </a:solidFill>
              </a:rPr>
              <a:t>BBB </a:t>
            </a:r>
            <a:r>
              <a:rPr lang="en-US" dirty="0" smtClean="0"/>
              <a:t>Blue Bends Best</a:t>
            </a:r>
          </a:p>
          <a:p>
            <a:r>
              <a:rPr lang="en-US" dirty="0" smtClean="0">
                <a:solidFill>
                  <a:srgbClr val="FF0000"/>
                </a:solidFill>
              </a:rPr>
              <a:t>RRR</a:t>
            </a:r>
            <a:r>
              <a:rPr lang="en-US" dirty="0" smtClean="0"/>
              <a:t> Red Refracts Rotten</a:t>
            </a:r>
          </a:p>
          <a:p>
            <a:r>
              <a:rPr lang="en-US" dirty="0" smtClean="0"/>
              <a:t>In a glass block, because the light passes through 2 parallel sides, the dispersion at one side is exactly reversed at the other side.  But in a prism</a:t>
            </a:r>
            <a:r>
              <a:rPr lang="is-IS" dirty="0" smtClean="0"/>
              <a:t>…</a:t>
            </a:r>
            <a:endParaRPr lang="en-US" dirty="0"/>
          </a:p>
        </p:txBody>
      </p:sp>
      <p:pic>
        <p:nvPicPr>
          <p:cNvPr id="7" name="Content Placeholder 6" descr="prism_dispersion.png"/>
          <p:cNvPicPr>
            <a:picLocks noGrp="1" noChangeAspect="1"/>
          </p:cNvPicPr>
          <p:nvPr>
            <p:ph sz="half" idx="2"/>
          </p:nvPr>
        </p:nvPicPr>
        <p:blipFill>
          <a:blip r:embed="rId3">
            <a:extLst>
              <a:ext uri="{28A0092B-C50C-407E-A947-70E740481C1C}">
                <a14:useLocalDpi xmlns:a14="http://schemas.microsoft.com/office/drawing/2010/main" val="0"/>
              </a:ext>
            </a:extLst>
          </a:blip>
          <a:srcRect t="-443" b="-443"/>
          <a:stretch>
            <a:fillRect/>
          </a:stretch>
        </p:blipFill>
        <p:spPr/>
      </p:pic>
    </p:spTree>
    <p:extLst>
      <p:ext uri="{BB962C8B-B14F-4D97-AF65-F5344CB8AC3E}">
        <p14:creationId xmlns:p14="http://schemas.microsoft.com/office/powerpoint/2010/main" val="32228281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Snell’s Law</a:t>
            </a:r>
            <a:endParaRPr lang="en-US" dirty="0"/>
          </a:p>
        </p:txBody>
      </p:sp>
      <p:sp>
        <p:nvSpPr>
          <p:cNvPr id="3" name="Content Placeholder 2"/>
          <p:cNvSpPr>
            <a:spLocks noGrp="1"/>
          </p:cNvSpPr>
          <p:nvPr>
            <p:ph sz="half" idx="1"/>
          </p:nvPr>
        </p:nvSpPr>
        <p:spPr/>
        <p:txBody>
          <a:bodyPr/>
          <a:lstStyle/>
          <a:p>
            <a:r>
              <a:rPr lang="en-US" dirty="0" smtClean="0"/>
              <a:t>There is a relationship between the angle of incidence &amp; the angle of refraction with 2 known media, this is called Snell’s Law.</a:t>
            </a:r>
          </a:p>
          <a:p>
            <a:endParaRPr lang="en-US" dirty="0"/>
          </a:p>
        </p:txBody>
      </p:sp>
      <p:pic>
        <p:nvPicPr>
          <p:cNvPr id="5" name="Content Placeholder 4" descr="snell01.gif"/>
          <p:cNvPicPr>
            <a:picLocks noGrp="1" noChangeAspect="1"/>
          </p:cNvPicPr>
          <p:nvPr>
            <p:ph sz="half" idx="2"/>
          </p:nvPr>
        </p:nvPicPr>
        <p:blipFill>
          <a:blip r:embed="rId3">
            <a:extLst>
              <a:ext uri="{28A0092B-C50C-407E-A947-70E740481C1C}">
                <a14:useLocalDpi xmlns:a14="http://schemas.microsoft.com/office/drawing/2010/main" val="0"/>
              </a:ext>
            </a:extLst>
          </a:blip>
          <a:srcRect t="-7687" b="-7687"/>
          <a:stretch>
            <a:fillRect/>
          </a:stretch>
        </p:blipFill>
        <p:spPr>
          <a:xfrm>
            <a:off x="3767138" y="3400425"/>
            <a:ext cx="4919662" cy="3113088"/>
          </a:xfrm>
        </p:spPr>
      </p:pic>
    </p:spTree>
    <p:extLst>
      <p:ext uri="{BB962C8B-B14F-4D97-AF65-F5344CB8AC3E}">
        <p14:creationId xmlns:p14="http://schemas.microsoft.com/office/powerpoint/2010/main" val="254680934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Snell’s Law Questions</a:t>
            </a:r>
            <a:endParaRPr lang="en-CA" sz="3600" dirty="0"/>
          </a:p>
        </p:txBody>
      </p:sp>
      <p:sp>
        <p:nvSpPr>
          <p:cNvPr id="3" name="Content Placeholder 2"/>
          <p:cNvSpPr>
            <a:spLocks noGrp="1"/>
          </p:cNvSpPr>
          <p:nvPr>
            <p:ph sz="quarter" idx="1"/>
          </p:nvPr>
        </p:nvSpPr>
        <p:spPr/>
        <p:txBody>
          <a:bodyPr>
            <a:normAutofit fontScale="77500" lnSpcReduction="20000"/>
          </a:bodyPr>
          <a:lstStyle/>
          <a:p>
            <a:pPr marL="457200" indent="-457200">
              <a:buFont typeface="+mj-lt"/>
              <a:buAutoNum type="arabicPeriod"/>
              <a:defRPr/>
            </a:pPr>
            <a:r>
              <a:rPr lang="en-US" dirty="0"/>
              <a:t>Light passes from air (n = 1.00) into diamond (n = 2.42) with an angle of incidence of 60.0 degrees. What is the angle of refraction?</a:t>
            </a:r>
          </a:p>
          <a:p>
            <a:pPr>
              <a:defRPr/>
            </a:pPr>
            <a:endParaRPr lang="en-US" dirty="0"/>
          </a:p>
          <a:p>
            <a:pPr marL="457200" indent="-457200">
              <a:buFont typeface="+mj-lt"/>
              <a:buAutoNum type="arabicPeriod" startAt="2"/>
              <a:defRPr/>
            </a:pPr>
            <a:r>
              <a:rPr lang="en-US" dirty="0"/>
              <a:t>What is the index of refraction of a material if the angle of incidence in air is 50.0 degrees and the angle of refraction in the material is 40.0 degrees?</a:t>
            </a:r>
          </a:p>
          <a:p>
            <a:pPr>
              <a:defRPr/>
            </a:pPr>
            <a:endParaRPr lang="en-US" dirty="0"/>
          </a:p>
          <a:p>
            <a:pPr marL="457200" indent="-457200">
              <a:buFont typeface="+mj-lt"/>
              <a:buAutoNum type="arabicPeriod" startAt="3"/>
              <a:defRPr/>
            </a:pPr>
            <a:r>
              <a:rPr lang="en-US" dirty="0"/>
              <a:t>A diamond ring is dropped into water. The index of refraction for diamond is 2.42. If light strikes the diamond at an angle of incidence of 60.0 degrees, what will be the angle of refraction in diamond?</a:t>
            </a:r>
            <a:br>
              <a:rPr lang="en-US" dirty="0"/>
            </a:br>
            <a:endParaRPr lang="en-CA" dirty="0"/>
          </a:p>
          <a:p>
            <a:endParaRPr lang="en-CA" dirty="0"/>
          </a:p>
        </p:txBody>
      </p:sp>
    </p:spTree>
    <p:extLst>
      <p:ext uri="{BB962C8B-B14F-4D97-AF65-F5344CB8AC3E}">
        <p14:creationId xmlns:p14="http://schemas.microsoft.com/office/powerpoint/2010/main" val="24466243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happened?</a:t>
            </a:r>
            <a:endParaRPr lang="en-US" dirty="0"/>
          </a:p>
        </p:txBody>
      </p:sp>
      <p:pic>
        <p:nvPicPr>
          <p:cNvPr id="6" name="Content Placeholder 5" descr="6a42.40a.jpg"/>
          <p:cNvPicPr>
            <a:picLocks noGrp="1" noChangeAspect="1"/>
          </p:cNvPicPr>
          <p:nvPr>
            <p:ph sz="half" idx="1"/>
          </p:nvPr>
        </p:nvPicPr>
        <p:blipFill>
          <a:blip r:embed="rId3">
            <a:extLst>
              <a:ext uri="{28A0092B-C50C-407E-A947-70E740481C1C}">
                <a14:useLocalDpi xmlns:a14="http://schemas.microsoft.com/office/drawing/2010/main" val="0"/>
              </a:ext>
            </a:extLst>
          </a:blip>
          <a:srcRect l="-4338" r="-4338"/>
          <a:stretch>
            <a:fillRect/>
          </a:stretch>
        </p:blipFill>
        <p:spPr/>
      </p:pic>
      <p:pic>
        <p:nvPicPr>
          <p:cNvPr id="7" name="Content Placeholder 6" descr="6a42.40b.jpg"/>
          <p:cNvPicPr>
            <a:picLocks noGrp="1" noChangeAspect="1"/>
          </p:cNvPicPr>
          <p:nvPr>
            <p:ph sz="half" idx="2"/>
          </p:nvPr>
        </p:nvPicPr>
        <p:blipFill>
          <a:blip r:embed="rId4">
            <a:extLst>
              <a:ext uri="{28A0092B-C50C-407E-A947-70E740481C1C}">
                <a14:useLocalDpi xmlns:a14="http://schemas.microsoft.com/office/drawing/2010/main" val="0"/>
              </a:ext>
            </a:extLst>
          </a:blip>
          <a:srcRect l="-4338" r="-4338"/>
          <a:stretch>
            <a:fillRect/>
          </a:stretch>
        </p:blipFill>
        <p:spPr/>
      </p:pic>
    </p:spTree>
    <p:extLst>
      <p:ext uri="{BB962C8B-B14F-4D97-AF65-F5344CB8AC3E}">
        <p14:creationId xmlns:p14="http://schemas.microsoft.com/office/powerpoint/2010/main" val="2039827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Refraction</a:t>
            </a:r>
            <a:endParaRPr lang="en-US" dirty="0"/>
          </a:p>
        </p:txBody>
      </p:sp>
      <p:sp>
        <p:nvSpPr>
          <p:cNvPr id="6" name="Content Placeholder 5"/>
          <p:cNvSpPr>
            <a:spLocks noGrp="1"/>
          </p:cNvSpPr>
          <p:nvPr>
            <p:ph idx="1"/>
          </p:nvPr>
        </p:nvSpPr>
        <p:spPr/>
        <p:txBody>
          <a:bodyPr/>
          <a:lstStyle/>
          <a:p>
            <a:r>
              <a:rPr lang="en-US" dirty="0"/>
              <a:t>According to </a:t>
            </a:r>
            <a:r>
              <a:rPr lang="en-US" dirty="0">
                <a:solidFill>
                  <a:srgbClr val="FF6600"/>
                </a:solidFill>
              </a:rPr>
              <a:t>Fermat’s principle</a:t>
            </a:r>
            <a:r>
              <a:rPr lang="en-US" dirty="0"/>
              <a:t>, light follows the path that will take the least time.</a:t>
            </a:r>
          </a:p>
          <a:p>
            <a:r>
              <a:rPr lang="en-US" dirty="0"/>
              <a:t>In </a:t>
            </a:r>
            <a:r>
              <a:rPr lang="en-US" dirty="0" smtClean="0"/>
              <a:t>a single medium</a:t>
            </a:r>
            <a:r>
              <a:rPr lang="en-US" dirty="0"/>
              <a:t>, that path is a straight line.</a:t>
            </a:r>
          </a:p>
          <a:p>
            <a:r>
              <a:rPr lang="en-US" dirty="0"/>
              <a:t>If light travels from one medium to another, the speed of light and its direction </a:t>
            </a:r>
            <a:r>
              <a:rPr lang="en-US" dirty="0" smtClean="0"/>
              <a:t>change, so the path is not a straight line.  This property is called </a:t>
            </a:r>
            <a:r>
              <a:rPr lang="en-US" dirty="0" smtClean="0">
                <a:solidFill>
                  <a:srgbClr val="FF6600"/>
                </a:solidFill>
              </a:rPr>
              <a:t>refraction</a:t>
            </a:r>
            <a:r>
              <a:rPr lang="en-US" dirty="0" smtClean="0"/>
              <a:t>.</a:t>
            </a:r>
            <a:endParaRPr lang="en-US" dirty="0"/>
          </a:p>
        </p:txBody>
      </p:sp>
    </p:spTree>
    <p:extLst>
      <p:ext uri="{BB962C8B-B14F-4D97-AF65-F5344CB8AC3E}">
        <p14:creationId xmlns:p14="http://schemas.microsoft.com/office/powerpoint/2010/main" val="13854444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path is faster?</a:t>
            </a:r>
            <a:endParaRPr lang="en-US" dirty="0"/>
          </a:p>
        </p:txBody>
      </p:sp>
      <p:sp>
        <p:nvSpPr>
          <p:cNvPr id="5" name="Content Placeholder 4"/>
          <p:cNvSpPr>
            <a:spLocks noGrp="1"/>
          </p:cNvSpPr>
          <p:nvPr>
            <p:ph sz="half" idx="1"/>
          </p:nvPr>
        </p:nvSpPr>
        <p:spPr/>
        <p:txBody>
          <a:bodyPr/>
          <a:lstStyle/>
          <a:p>
            <a:r>
              <a:rPr lang="en-US" dirty="0"/>
              <a:t>The speed of light in </a:t>
            </a:r>
            <a:r>
              <a:rPr lang="en-US" dirty="0" smtClean="0"/>
              <a:t>air is 2.997 </a:t>
            </a:r>
            <a:r>
              <a:rPr lang="en-US" dirty="0"/>
              <a:t>x 10</a:t>
            </a:r>
            <a:r>
              <a:rPr lang="en-US" baseline="30000" dirty="0"/>
              <a:t>8</a:t>
            </a:r>
            <a:r>
              <a:rPr lang="en-US" dirty="0"/>
              <a:t> m/</a:t>
            </a:r>
            <a:r>
              <a:rPr lang="en-US" dirty="0" smtClean="0"/>
              <a:t>s</a:t>
            </a:r>
          </a:p>
          <a:p>
            <a:r>
              <a:rPr lang="en-US" dirty="0" smtClean="0"/>
              <a:t>The speed of light in water is 2.250 x 10</a:t>
            </a:r>
            <a:r>
              <a:rPr lang="en-US" baseline="30000" dirty="0" smtClean="0"/>
              <a:t>8</a:t>
            </a:r>
            <a:r>
              <a:rPr lang="en-US" dirty="0" smtClean="0"/>
              <a:t> m/s</a:t>
            </a:r>
          </a:p>
          <a:p>
            <a:r>
              <a:rPr lang="is-IS" dirty="0" smtClean="0"/>
              <a:t>…so w</a:t>
            </a:r>
            <a:r>
              <a:rPr lang="en-US" dirty="0" err="1" smtClean="0"/>
              <a:t>hich</a:t>
            </a:r>
            <a:r>
              <a:rPr lang="en-US" dirty="0" smtClean="0"/>
              <a:t> path is faster?</a:t>
            </a:r>
            <a:endParaRPr lang="en-US" dirty="0"/>
          </a:p>
        </p:txBody>
      </p:sp>
      <p:sp>
        <p:nvSpPr>
          <p:cNvPr id="6" name="Content Placeholder 5"/>
          <p:cNvSpPr>
            <a:spLocks noGrp="1"/>
          </p:cNvSpPr>
          <p:nvPr>
            <p:ph sz="half" idx="2"/>
          </p:nvPr>
        </p:nvSpPr>
        <p:spPr/>
        <p:txBody>
          <a:bodyPr/>
          <a:lstStyle/>
          <a:p>
            <a:endParaRPr lang="en-US"/>
          </a:p>
        </p:txBody>
      </p:sp>
      <p:pic>
        <p:nvPicPr>
          <p:cNvPr id="7" name="Picture 6" descr="Chap 11 7 Refraction water ai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06068" y="2346635"/>
            <a:ext cx="2962972" cy="262481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20003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Refraction</a:t>
            </a:r>
            <a:endParaRPr lang="en-US" dirty="0"/>
          </a:p>
        </p:txBody>
      </p:sp>
      <p:pic>
        <p:nvPicPr>
          <p:cNvPr id="4" name="Content Placeholder 3" descr="refraction-plastic-block.jpg"/>
          <p:cNvPicPr>
            <a:picLocks noGrp="1" noChangeAspect="1"/>
          </p:cNvPicPr>
          <p:nvPr>
            <p:ph idx="1"/>
          </p:nvPr>
        </p:nvPicPr>
        <p:blipFill>
          <a:blip r:embed="rId3">
            <a:extLst>
              <a:ext uri="{28A0092B-C50C-407E-A947-70E740481C1C}">
                <a14:useLocalDpi xmlns:a14="http://schemas.microsoft.com/office/drawing/2010/main" val="0"/>
              </a:ext>
            </a:extLst>
          </a:blip>
          <a:srcRect l="-35991" r="-35991"/>
          <a:stretch>
            <a:fillRect/>
          </a:stretch>
        </p:blipFill>
        <p:spPr/>
      </p:pic>
    </p:spTree>
    <p:extLst>
      <p:ext uri="{BB962C8B-B14F-4D97-AF65-F5344CB8AC3E}">
        <p14:creationId xmlns:p14="http://schemas.microsoft.com/office/powerpoint/2010/main" val="17303162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refraction apply here?</a:t>
            </a:r>
            <a:endParaRPr lang="en-US" dirty="0"/>
          </a:p>
        </p:txBody>
      </p:sp>
      <p:pic>
        <p:nvPicPr>
          <p:cNvPr id="5" name="Content Placeholder 4" descr="refrsol5a.gif"/>
          <p:cNvPicPr>
            <a:picLocks noGrp="1" noChangeAspect="1"/>
          </p:cNvPicPr>
          <p:nvPr>
            <p:ph sz="half" idx="1"/>
          </p:nvPr>
        </p:nvPicPr>
        <p:blipFill>
          <a:blip r:embed="rId2">
            <a:extLst>
              <a:ext uri="{28A0092B-C50C-407E-A947-70E740481C1C}">
                <a14:useLocalDpi xmlns:a14="http://schemas.microsoft.com/office/drawing/2010/main" val="0"/>
              </a:ext>
            </a:extLst>
          </a:blip>
          <a:srcRect l="-4424" r="-4424"/>
          <a:stretch>
            <a:fillRect/>
          </a:stretch>
        </p:blipFill>
        <p:spPr/>
      </p:pic>
      <p:pic>
        <p:nvPicPr>
          <p:cNvPr id="6" name="Content Placeholder 5" descr="refrsol5b.gif"/>
          <p:cNvPicPr>
            <a:picLocks noGrp="1" noChangeAspect="1"/>
          </p:cNvPicPr>
          <p:nvPr>
            <p:ph sz="half" idx="2"/>
          </p:nvPr>
        </p:nvPicPr>
        <p:blipFill>
          <a:blip r:embed="rId3">
            <a:extLst>
              <a:ext uri="{28A0092B-C50C-407E-A947-70E740481C1C}">
                <a14:useLocalDpi xmlns:a14="http://schemas.microsoft.com/office/drawing/2010/main" val="0"/>
              </a:ext>
            </a:extLst>
          </a:blip>
          <a:srcRect l="-4424" r="-4424"/>
          <a:stretch>
            <a:fillRect/>
          </a:stretch>
        </p:blipFill>
        <p:spPr/>
      </p:pic>
    </p:spTree>
    <p:extLst>
      <p:ext uri="{BB962C8B-B14F-4D97-AF65-F5344CB8AC3E}">
        <p14:creationId xmlns:p14="http://schemas.microsoft.com/office/powerpoint/2010/main" val="18262753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Angle of Refraction</a:t>
            </a:r>
            <a:endParaRPr lang="en-US" dirty="0"/>
          </a:p>
        </p:txBody>
      </p:sp>
      <p:pic>
        <p:nvPicPr>
          <p:cNvPr id="6" name="Content Placeholder 5" descr="Refraction-of-light-in-water20150805-30610-expmep.jpg"/>
          <p:cNvPicPr>
            <a:picLocks noGrp="1" noChangeAspect="1"/>
          </p:cNvPicPr>
          <p:nvPr>
            <p:ph idx="1"/>
          </p:nvPr>
        </p:nvPicPr>
        <p:blipFill>
          <a:blip r:embed="rId3">
            <a:extLst>
              <a:ext uri="{28A0092B-C50C-407E-A947-70E740481C1C}">
                <a14:useLocalDpi xmlns:a14="http://schemas.microsoft.com/office/drawing/2010/main" val="0"/>
              </a:ext>
            </a:extLst>
          </a:blip>
          <a:srcRect t="8753" b="8753"/>
          <a:stretch>
            <a:fillRect/>
          </a:stretch>
        </p:blipFill>
        <p:spPr/>
      </p:pic>
    </p:spTree>
    <p:extLst>
      <p:ext uri="{BB962C8B-B14F-4D97-AF65-F5344CB8AC3E}">
        <p14:creationId xmlns:p14="http://schemas.microsoft.com/office/powerpoint/2010/main" val="227707962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Direction of Refracted Ray</a:t>
            </a:r>
            <a:endParaRPr lang="en-US" dirty="0"/>
          </a:p>
        </p:txBody>
      </p:sp>
      <p:sp>
        <p:nvSpPr>
          <p:cNvPr id="5" name="Content Placeholder 4"/>
          <p:cNvSpPr>
            <a:spLocks noGrp="1"/>
          </p:cNvSpPr>
          <p:nvPr>
            <p:ph sz="half" idx="1"/>
          </p:nvPr>
        </p:nvSpPr>
        <p:spPr/>
        <p:txBody>
          <a:bodyPr/>
          <a:lstStyle/>
          <a:p>
            <a:r>
              <a:rPr lang="en-US" dirty="0" smtClean="0"/>
              <a:t>Light travelling from a medium in which its speed is </a:t>
            </a:r>
            <a:r>
              <a:rPr lang="en-US" i="1" dirty="0" smtClean="0"/>
              <a:t>faster</a:t>
            </a:r>
            <a:r>
              <a:rPr lang="en-US" dirty="0" smtClean="0"/>
              <a:t> to a medium in which its speed is </a:t>
            </a:r>
            <a:r>
              <a:rPr lang="en-US" i="1" dirty="0" smtClean="0"/>
              <a:t>slower</a:t>
            </a:r>
            <a:r>
              <a:rPr lang="en-US" dirty="0" smtClean="0"/>
              <a:t> bends </a:t>
            </a:r>
            <a:r>
              <a:rPr lang="en-US" dirty="0" smtClean="0">
                <a:solidFill>
                  <a:srgbClr val="FF6600"/>
                </a:solidFill>
              </a:rPr>
              <a:t>toward</a:t>
            </a:r>
            <a:r>
              <a:rPr lang="en-US" dirty="0" smtClean="0"/>
              <a:t> the normal.</a:t>
            </a:r>
          </a:p>
          <a:p>
            <a:r>
              <a:rPr lang="en-US" dirty="0" smtClean="0"/>
              <a:t>In the opposite, light bends </a:t>
            </a:r>
            <a:r>
              <a:rPr lang="en-US" dirty="0" smtClean="0">
                <a:solidFill>
                  <a:srgbClr val="FF6600"/>
                </a:solidFill>
              </a:rPr>
              <a:t>away from </a:t>
            </a:r>
            <a:r>
              <a:rPr lang="en-US" dirty="0" smtClean="0"/>
              <a:t>the normal</a:t>
            </a:r>
            <a:endParaRPr lang="en-US" dirty="0"/>
          </a:p>
        </p:txBody>
      </p:sp>
      <p:pic>
        <p:nvPicPr>
          <p:cNvPr id="7" name="Content Placeholder 6" descr="marching.refraction.jpg"/>
          <p:cNvPicPr>
            <a:picLocks noGrp="1" noChangeAspect="1"/>
          </p:cNvPicPr>
          <p:nvPr>
            <p:ph sz="half" idx="2"/>
          </p:nvPr>
        </p:nvPicPr>
        <p:blipFill>
          <a:blip r:embed="rId3">
            <a:extLst>
              <a:ext uri="{28A0092B-C50C-407E-A947-70E740481C1C}">
                <a14:useLocalDpi xmlns:a14="http://schemas.microsoft.com/office/drawing/2010/main" val="0"/>
              </a:ext>
            </a:extLst>
          </a:blip>
          <a:srcRect t="-24712" b="-24712"/>
          <a:stretch>
            <a:fillRect/>
          </a:stretch>
        </p:blipFill>
        <p:spPr/>
      </p:pic>
    </p:spTree>
    <p:extLst>
      <p:ext uri="{BB962C8B-B14F-4D97-AF65-F5344CB8AC3E}">
        <p14:creationId xmlns:p14="http://schemas.microsoft.com/office/powerpoint/2010/main" val="390823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descr="away from normal.bmp"/>
          <p:cNvPicPr>
            <a:picLocks noGrp="1" noChangeAspect="1"/>
          </p:cNvPicPr>
          <p:nvPr>
            <p:ph sz="half" idx="2"/>
          </p:nvPr>
        </p:nvPicPr>
        <p:blipFill>
          <a:blip r:embed="rId3">
            <a:extLst>
              <a:ext uri="{28A0092B-C50C-407E-A947-70E740481C1C}">
                <a14:useLocalDpi xmlns:a14="http://schemas.microsoft.com/office/drawing/2010/main" val="0"/>
              </a:ext>
            </a:extLst>
          </a:blip>
          <a:srcRect t="-3428" b="-3428"/>
          <a:stretch>
            <a:fillRect/>
          </a:stretch>
        </p:blipFill>
        <p:spPr>
          <a:xfrm>
            <a:off x="257724" y="3292661"/>
            <a:ext cx="5522913" cy="3414712"/>
          </a:xfrm>
        </p:spPr>
      </p:pic>
      <p:pic>
        <p:nvPicPr>
          <p:cNvPr id="12" name="Content Placeholder 11" descr="toward the normal.bmp"/>
          <p:cNvPicPr>
            <a:picLocks noGrp="1" noChangeAspect="1"/>
          </p:cNvPicPr>
          <p:nvPr>
            <p:ph sz="half" idx="1"/>
          </p:nvPr>
        </p:nvPicPr>
        <p:blipFill>
          <a:blip r:embed="rId4">
            <a:extLst>
              <a:ext uri="{28A0092B-C50C-407E-A947-70E740481C1C}">
                <a14:useLocalDpi xmlns:a14="http://schemas.microsoft.com/office/drawing/2010/main" val="0"/>
              </a:ext>
            </a:extLst>
          </a:blip>
          <a:srcRect l="-2286" r="-2286"/>
          <a:stretch>
            <a:fillRect/>
          </a:stretch>
        </p:blipFill>
        <p:spPr>
          <a:xfrm>
            <a:off x="2955222" y="158379"/>
            <a:ext cx="5978525" cy="3328988"/>
          </a:xfrm>
        </p:spPr>
      </p:pic>
    </p:spTree>
    <p:extLst>
      <p:ext uri="{BB962C8B-B14F-4D97-AF65-F5344CB8AC3E}">
        <p14:creationId xmlns:p14="http://schemas.microsoft.com/office/powerpoint/2010/main" val="30148129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217</TotalTime>
  <Words>694</Words>
  <Application>Microsoft Macintosh PowerPoint</Application>
  <PresentationFormat>On-screen Show (4:3)</PresentationFormat>
  <Paragraphs>69</Paragraphs>
  <Slides>18</Slides>
  <Notes>13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Refraction of Light</vt:lpstr>
      <vt:lpstr>What happened?</vt:lpstr>
      <vt:lpstr>Refraction</vt:lpstr>
      <vt:lpstr>Which path is faster?</vt:lpstr>
      <vt:lpstr>Refraction</vt:lpstr>
      <vt:lpstr>How does refraction apply here?</vt:lpstr>
      <vt:lpstr>Angle of Refraction</vt:lpstr>
      <vt:lpstr>Direction of Refracted Ray</vt:lpstr>
      <vt:lpstr>PowerPoint Presentation</vt:lpstr>
      <vt:lpstr>Index of Refraction</vt:lpstr>
      <vt:lpstr>PowerPoint Presentation</vt:lpstr>
      <vt:lpstr>PowerPoint Presentation</vt:lpstr>
      <vt:lpstr>PowerPoint Presentation</vt:lpstr>
      <vt:lpstr>Dispersion</vt:lpstr>
      <vt:lpstr>PowerPoint Presentation</vt:lpstr>
      <vt:lpstr>Dispersion in a Prism</vt:lpstr>
      <vt:lpstr>Snell’s Law</vt:lpstr>
      <vt:lpstr>Snell’s Law 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Refraction of Light</dc:title>
  <dc:creator>rubina khan</dc:creator>
  <cp:lastModifiedBy>rubina khan</cp:lastModifiedBy>
  <cp:revision>59</cp:revision>
  <dcterms:created xsi:type="dcterms:W3CDTF">2017-10-23T21:37:22Z</dcterms:created>
  <dcterms:modified xsi:type="dcterms:W3CDTF">2017-10-24T01:19:54Z</dcterms:modified>
</cp:coreProperties>
</file>